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3" r:id="rId9"/>
    <p:sldId id="285" r:id="rId10"/>
    <p:sldId id="286" r:id="rId11"/>
    <p:sldId id="287" r:id="rId12"/>
    <p:sldId id="284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5D3C8-8FCF-4E70-B6B3-ED630B08AA8C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CAFCA-C180-4586-BB2A-624A619390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444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Fostret får förbindelse med moderkakan via </a:t>
            </a:r>
            <a:r>
              <a:rPr lang="sv-SE" i="1" dirty="0"/>
              <a:t>navelsträngen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5459-2007-4B31-B11D-DC5C1EC4748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32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i="1" dirty="0"/>
              <a:t>Vattenavgång</a:t>
            </a:r>
            <a:r>
              <a:rPr lang="sv-SE" dirty="0"/>
              <a:t> är när fosterhinnan spricker och fostervatten rinner ner i slidan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dirty="0"/>
              <a:t>Kontakta förlossningsavdelning för närmare instruktioner och ett kontrollbesök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i="1" dirty="0"/>
              <a:t>Fostervattenprov </a:t>
            </a:r>
            <a:r>
              <a:rPr lang="sv-SE" dirty="0"/>
              <a:t>kräver remiss från barnmorska och används för att upptäcka kromosomavvikelser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i="1" dirty="0"/>
              <a:t>KUB</a:t>
            </a:r>
            <a:r>
              <a:rPr lang="sv-SE" dirty="0"/>
              <a:t> (Kombinerat ultraljud och blodprov) görs först och visar sannolikheten för att fostret har vissa avvikelser på kromosomerna </a:t>
            </a:r>
            <a:endParaRPr lang="sv-SE" i="1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5459-2007-4B31-B11D-DC5C1EC4748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02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76DE1-1E87-C47F-89F4-A5161D6F1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E156751-4965-CD94-4E13-CE0415844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58D25BD-67BB-D45B-533A-60C0144C7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7E046A2-BB1B-FF42-E08D-1EE170388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5459-2007-4B31-B11D-DC5C1EC4748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12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2D9C8-E77F-CDCE-4AC8-48A3630E8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1191742-77CB-4D01-F00E-59D2B47B2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0364E85-8AA4-618E-A8D0-AB70871C3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4C421DD-B643-A46D-D6AB-B489C28B2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5459-2007-4B31-B11D-DC5C1EC4748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547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43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3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1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38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514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40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6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3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11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20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0EA7A-DB19-4A76-9C07-36D191003D13}" type="datetimeFigureOut">
              <a:rPr lang="sv-SE" smtClean="0"/>
              <a:t>2026-03-06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F3B2-1115-493B-A3E8-2AF86E43F0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638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1CC7CF-F67F-41F4-630E-576341622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2574AD-9AA2-8F20-8710-0296EA858A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Från zygot </a:t>
            </a:r>
            <a:r>
              <a:rPr lang="sv-SE" dirty="0">
                <a:sym typeface="Wingdings" panose="05000000000000000000" pitchFamily="2" charset="2"/>
              </a:rPr>
              <a:t>till människa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9912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2D171-3DDA-11F9-C4E5-0459E0020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4" descr="En bild som visar text, papper, rita, bok&#10;&#10;AI-genererat innehåll kan vara felaktigt.">
            <a:extLst>
              <a:ext uri="{FF2B5EF4-FFF2-40B4-BE49-F238E27FC236}">
                <a16:creationId xmlns:a16="http://schemas.microsoft.com/office/drawing/2014/main" id="{3DE82647-E61E-7997-C1B7-E4E00E2BD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1" t="64197" r="11387" b="5673"/>
          <a:stretch>
            <a:fillRect/>
          </a:stretch>
        </p:blipFill>
        <p:spPr>
          <a:xfrm rot="5400000">
            <a:off x="2666999" y="669654"/>
            <a:ext cx="6858000" cy="55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574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37D7B-607B-7ABC-FC5A-356F98DC7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4" descr="En bild som visar text, papper, rita, bok&#10;&#10;AI-genererat innehåll kan vara felaktigt.">
            <a:extLst>
              <a:ext uri="{FF2B5EF4-FFF2-40B4-BE49-F238E27FC236}">
                <a16:creationId xmlns:a16="http://schemas.microsoft.com/office/drawing/2014/main" id="{39936E77-FE20-CE0F-AF0E-08B898508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9" t="8132" r="12315" b="38432"/>
          <a:stretch>
            <a:fillRect/>
          </a:stretch>
        </p:blipFill>
        <p:spPr>
          <a:xfrm rot="5400000">
            <a:off x="2667000" y="1615438"/>
            <a:ext cx="6858000" cy="36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40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3B9099-BEFD-5F28-0A8B-A2E8A358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bok, Publikation, papper&#10;&#10;AI-genererat innehåll kan vara felaktigt.">
            <a:extLst>
              <a:ext uri="{FF2B5EF4-FFF2-40B4-BE49-F238E27FC236}">
                <a16:creationId xmlns:a16="http://schemas.microsoft.com/office/drawing/2014/main" id="{EFF25A69-8D7A-EA12-2786-34D5B06E6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6" t="2632" r="25681" b="2011"/>
          <a:stretch>
            <a:fillRect/>
          </a:stretch>
        </p:blipFill>
        <p:spPr>
          <a:xfrm rot="5400000">
            <a:off x="2666999" y="-2214570"/>
            <a:ext cx="6858001" cy="11287141"/>
          </a:xfrm>
        </p:spPr>
      </p:pic>
    </p:spTree>
    <p:extLst>
      <p:ext uri="{BB962C8B-B14F-4D97-AF65-F5344CB8AC3E}">
        <p14:creationId xmlns:p14="http://schemas.microsoft.com/office/powerpoint/2010/main" val="131042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18482DD-18AE-3D71-90B4-8E328A14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Äggcellen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C9F6053-D8F7-5C9E-1D38-8986C3FE5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77518" cy="435133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Flickor föds med äggstockar som är fyllda med omogna äggceller, s.k. </a:t>
            </a:r>
            <a:r>
              <a:rPr lang="sv-SE" i="1" dirty="0" err="1"/>
              <a:t>oocyter</a:t>
            </a:r>
            <a:r>
              <a:rPr lang="sv-SE" dirty="0"/>
              <a:t>, som mognar under fertila perioden </a:t>
            </a:r>
          </a:p>
          <a:p>
            <a:r>
              <a:rPr lang="sv-SE" dirty="0" err="1"/>
              <a:t>Oocyter</a:t>
            </a:r>
            <a:r>
              <a:rPr lang="sv-SE" dirty="0"/>
              <a:t> innehåller 46 kromosomer och undergå reduktionsdelning under mognaden </a:t>
            </a:r>
          </a:p>
          <a:p>
            <a:r>
              <a:rPr lang="sv-SE" dirty="0"/>
              <a:t>Reduktionsdelning sker under två celldelningar: </a:t>
            </a:r>
          </a:p>
          <a:p>
            <a:pPr lvl="1"/>
            <a:r>
              <a:rPr lang="sv-SE" dirty="0"/>
              <a:t>1:a celldelning är när homologa par separeras </a:t>
            </a:r>
          </a:p>
          <a:p>
            <a:pPr lvl="1"/>
            <a:r>
              <a:rPr lang="sv-SE" dirty="0"/>
              <a:t>2:a celldelning sker bara om äggcellen befruktas och är när syster-kromatider separeras </a:t>
            </a:r>
          </a:p>
          <a:p>
            <a:r>
              <a:rPr lang="sv-SE" dirty="0"/>
              <a:t>Cellplasman hamnar nästan helt i den ena dottercellen </a:t>
            </a:r>
          </a:p>
          <a:p>
            <a:pPr lvl="1"/>
            <a:r>
              <a:rPr lang="sv-SE" dirty="0"/>
              <a:t>Resterna från de ”tömda” cellerna bildar äggets </a:t>
            </a:r>
            <a:r>
              <a:rPr lang="sv-SE" i="1" dirty="0" err="1"/>
              <a:t>polkroppar</a:t>
            </a:r>
            <a:r>
              <a:rPr lang="sv-SE" i="1" dirty="0"/>
              <a:t> </a:t>
            </a:r>
            <a:endParaRPr lang="sv-SE" dirty="0"/>
          </a:p>
        </p:txBody>
      </p:sp>
      <p:pic>
        <p:nvPicPr>
          <p:cNvPr id="7" name="Bildobjekt 6" descr="En bild som visar text, papper, Tryck, bok&#10;&#10;AI-genererat innehåll kan vara felaktigt.">
            <a:extLst>
              <a:ext uri="{FF2B5EF4-FFF2-40B4-BE49-F238E27FC236}">
                <a16:creationId xmlns:a16="http://schemas.microsoft.com/office/drawing/2014/main" id="{88569EE9-68E8-5EF5-56BC-AD7C52A3C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" t="31024" r="37386" b="36558"/>
          <a:stretch>
            <a:fillRect/>
          </a:stretch>
        </p:blipFill>
        <p:spPr>
          <a:xfrm rot="5400000">
            <a:off x="7352358" y="2024725"/>
            <a:ext cx="6859885" cy="28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6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930AA-784C-EB36-69BE-D3463D840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C277D88B-A6B5-A043-4F08-829217E47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Äggcellen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33D6861-C9F2-5867-312B-DCAA44D10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1306" cy="4351338"/>
          </a:xfrm>
        </p:spPr>
        <p:txBody>
          <a:bodyPr>
            <a:normAutofit/>
          </a:bodyPr>
          <a:lstStyle/>
          <a:p>
            <a:r>
              <a:rPr lang="sv-SE" dirty="0" err="1"/>
              <a:t>Oocyten</a:t>
            </a:r>
            <a:r>
              <a:rPr lang="sv-SE" dirty="0"/>
              <a:t>, och senare äggcellen omges av </a:t>
            </a:r>
            <a:r>
              <a:rPr lang="sv-SE" i="1" dirty="0"/>
              <a:t>näringsceller </a:t>
            </a:r>
            <a:r>
              <a:rPr lang="sv-SE" dirty="0"/>
              <a:t>som härstammar från follikeln </a:t>
            </a:r>
          </a:p>
          <a:p>
            <a:r>
              <a:rPr lang="sv-SE" dirty="0"/>
              <a:t>Näringsämnen diffunderar genom slemskikt som skyddar </a:t>
            </a:r>
            <a:r>
              <a:rPr lang="sv-SE" dirty="0" err="1"/>
              <a:t>oocyten</a:t>
            </a:r>
            <a:r>
              <a:rPr lang="sv-SE" dirty="0"/>
              <a:t> </a:t>
            </a:r>
          </a:p>
        </p:txBody>
      </p:sp>
      <p:pic>
        <p:nvPicPr>
          <p:cNvPr id="7" name="Bildobjekt 6" descr="En bild som visar text, papper, Tryck, bok&#10;&#10;AI-genererat innehåll kan vara felaktigt.">
            <a:extLst>
              <a:ext uri="{FF2B5EF4-FFF2-40B4-BE49-F238E27FC236}">
                <a16:creationId xmlns:a16="http://schemas.microsoft.com/office/drawing/2014/main" id="{66826189-2C9A-532E-12BF-F27363AD3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4" t="31012" r="6115" b="34648"/>
          <a:stretch>
            <a:fillRect/>
          </a:stretch>
        </p:blipFill>
        <p:spPr>
          <a:xfrm rot="5400000">
            <a:off x="8028682" y="1371855"/>
            <a:ext cx="3264775" cy="45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04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8C2B3-C5C4-7EE0-277D-E21648770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E48C832-A2E8-A5CC-A423-2D98F2E0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Befruktning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42FB6E4-A390-C7B9-DC68-36F7497D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95288" cy="4351338"/>
          </a:xfrm>
        </p:spPr>
        <p:txBody>
          <a:bodyPr>
            <a:normAutofit/>
          </a:bodyPr>
          <a:lstStyle/>
          <a:p>
            <a:r>
              <a:rPr lang="sv-SE" dirty="0"/>
              <a:t>Vid samlaget överförs hundratals miljoner spermier </a:t>
            </a:r>
          </a:p>
          <a:p>
            <a:r>
              <a:rPr lang="sv-SE" dirty="0"/>
              <a:t>Kanske bara ca 10 000 so lyckas simma ut i äggledarna </a:t>
            </a:r>
          </a:p>
          <a:p>
            <a:r>
              <a:rPr lang="sv-SE" dirty="0"/>
              <a:t>Endast något hundratal spermier når fram till ägget </a:t>
            </a:r>
          </a:p>
        </p:txBody>
      </p:sp>
      <p:pic>
        <p:nvPicPr>
          <p:cNvPr id="7" name="Bildobjekt 6" descr="En bild som visar text, papper, Tryck, bok&#10;&#10;AI-genererat innehåll kan vara felaktigt.">
            <a:extLst>
              <a:ext uri="{FF2B5EF4-FFF2-40B4-BE49-F238E27FC236}">
                <a16:creationId xmlns:a16="http://schemas.microsoft.com/office/drawing/2014/main" id="{76FA8DC1-281B-94D5-2A72-8E0AC2F40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4" t="31012" r="6115" b="34648"/>
          <a:stretch>
            <a:fillRect/>
          </a:stretch>
        </p:blipFill>
        <p:spPr>
          <a:xfrm rot="5400000">
            <a:off x="8028682" y="1371855"/>
            <a:ext cx="3264775" cy="452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39C252-DF83-078E-CE01-F2A998EF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Befruktning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9E35BC7-7F92-ECE1-3037-785B6D6F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6012" cy="4351338"/>
          </a:xfrm>
        </p:spPr>
        <p:txBody>
          <a:bodyPr/>
          <a:lstStyle/>
          <a:p>
            <a:r>
              <a:rPr lang="sv-SE" dirty="0"/>
              <a:t>Äggcells resa genom äggledaren tar normalt 3 – 5 dygn </a:t>
            </a:r>
          </a:p>
          <a:p>
            <a:r>
              <a:rPr lang="sv-SE" dirty="0"/>
              <a:t>Flimmerhår på äggledarens innervägg transporterar ägget till livmodern</a:t>
            </a:r>
          </a:p>
          <a:p>
            <a:r>
              <a:rPr lang="sv-SE" dirty="0"/>
              <a:t>Befruktning sker normalt i äggledarens övre del </a:t>
            </a:r>
          </a:p>
          <a:p>
            <a:pPr lvl="1"/>
            <a:r>
              <a:rPr lang="sv-SE" dirty="0"/>
              <a:t>Ett befruktat ägg kallas en </a:t>
            </a:r>
            <a:r>
              <a:rPr lang="sv-SE" i="1" dirty="0"/>
              <a:t>zygot</a:t>
            </a:r>
            <a:r>
              <a:rPr lang="sv-SE" dirty="0"/>
              <a:t>  </a:t>
            </a:r>
          </a:p>
          <a:p>
            <a:r>
              <a:rPr lang="sv-SE" dirty="0"/>
              <a:t>Ägget måste befruktas inom det första dygnet efter ägglossning </a:t>
            </a:r>
          </a:p>
          <a:p>
            <a:endParaRPr lang="sv-SE" dirty="0"/>
          </a:p>
        </p:txBody>
      </p:sp>
      <p:pic>
        <p:nvPicPr>
          <p:cNvPr id="5" name="Bildobjekt 4" descr="En bild som visar text, meny&#10;&#10;AI-genererat innehåll kan vara felaktigt.">
            <a:extLst>
              <a:ext uri="{FF2B5EF4-FFF2-40B4-BE49-F238E27FC236}">
                <a16:creationId xmlns:a16="http://schemas.microsoft.com/office/drawing/2014/main" id="{5290ECCF-39F0-F7A3-D002-73F875866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t="14793" r="22745" b="18802"/>
          <a:stretch>
            <a:fillRect/>
          </a:stretch>
        </p:blipFill>
        <p:spPr>
          <a:xfrm rot="5400000">
            <a:off x="6875075" y="792524"/>
            <a:ext cx="5360896" cy="5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5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6C6F8-B3B8-D0B0-A4A1-CB6CEF8BF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AC9E09-2B21-B186-B01D-AA68EA2D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Befruktning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D70A8C-4C6B-AF96-762B-1E7EE9EFC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6012" cy="4351338"/>
          </a:xfrm>
        </p:spPr>
        <p:txBody>
          <a:bodyPr/>
          <a:lstStyle/>
          <a:p>
            <a:r>
              <a:rPr lang="sv-SE" dirty="0"/>
              <a:t>Zygot har en förändrat cell yta så inga andra spermier kan komma in</a:t>
            </a:r>
          </a:p>
          <a:p>
            <a:r>
              <a:rPr lang="sv-SE" dirty="0"/>
              <a:t>Äggcellen släpper inte automatisk in den spermie som kommer fram först</a:t>
            </a:r>
          </a:p>
          <a:p>
            <a:pPr lvl="1"/>
            <a:r>
              <a:rPr lang="sv-SE" dirty="0"/>
              <a:t>Kvalitetskontroll </a:t>
            </a:r>
          </a:p>
          <a:p>
            <a:pPr lvl="1"/>
            <a:r>
              <a:rPr lang="sv-SE" dirty="0"/>
              <a:t>Passande molekyler till receptorer </a:t>
            </a:r>
          </a:p>
        </p:txBody>
      </p:sp>
      <p:pic>
        <p:nvPicPr>
          <p:cNvPr id="5" name="Bildobjekt 4" descr="En bild som visar text, meny&#10;&#10;AI-genererat innehåll kan vara felaktigt.">
            <a:extLst>
              <a:ext uri="{FF2B5EF4-FFF2-40B4-BE49-F238E27FC236}">
                <a16:creationId xmlns:a16="http://schemas.microsoft.com/office/drawing/2014/main" id="{52699073-F1AD-33E5-DDE8-48C6D6BAB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t="14793" r="22745" b="18802"/>
          <a:stretch>
            <a:fillRect/>
          </a:stretch>
        </p:blipFill>
        <p:spPr>
          <a:xfrm rot="5400000">
            <a:off x="6875075" y="792524"/>
            <a:ext cx="5360896" cy="5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6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6ED3-20F5-4967-B14A-25CC59E3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9AF697-8611-C5F8-4547-65FFDF6A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Befruktning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25138C-5137-A24F-BB31-EA2218293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66012" cy="4853081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Zygot genomgår sin första celldelning ungefär 24 timmar efter befruktningen </a:t>
            </a:r>
          </a:p>
          <a:p>
            <a:r>
              <a:rPr lang="sv-SE" dirty="0"/>
              <a:t>Efter ca 5 dygn av upprepad celldelning blir zygot till en </a:t>
            </a:r>
            <a:r>
              <a:rPr lang="sv-SE" i="1" dirty="0" err="1"/>
              <a:t>blastocyst</a:t>
            </a:r>
            <a:endParaRPr lang="sv-SE" dirty="0"/>
          </a:p>
          <a:p>
            <a:r>
              <a:rPr lang="sv-SE" dirty="0"/>
              <a:t>Efter ca 1 vecka landar </a:t>
            </a:r>
            <a:r>
              <a:rPr lang="sv-SE" dirty="0" err="1"/>
              <a:t>blastocysten</a:t>
            </a:r>
            <a:r>
              <a:rPr lang="sv-SE" dirty="0"/>
              <a:t> på livmoderns tjocka slemhinnan </a:t>
            </a:r>
          </a:p>
          <a:p>
            <a:r>
              <a:rPr lang="sv-SE" dirty="0" err="1"/>
              <a:t>Blastocyst</a:t>
            </a:r>
            <a:r>
              <a:rPr lang="sv-SE" dirty="0"/>
              <a:t> tränger sig i livmodern och får direkt näring</a:t>
            </a:r>
          </a:p>
          <a:p>
            <a:r>
              <a:rPr lang="sv-SE" dirty="0"/>
              <a:t>Samtidigt bildar </a:t>
            </a:r>
            <a:r>
              <a:rPr lang="sv-SE" dirty="0" err="1"/>
              <a:t>blastocysten</a:t>
            </a:r>
            <a:r>
              <a:rPr lang="sv-SE" dirty="0"/>
              <a:t> utskott som blir en del av </a:t>
            </a:r>
            <a:r>
              <a:rPr lang="sv-SE" i="1" dirty="0"/>
              <a:t>placentan </a:t>
            </a:r>
            <a:r>
              <a:rPr lang="sv-SE" dirty="0"/>
              <a:t>(moderkakan) </a:t>
            </a:r>
          </a:p>
          <a:p>
            <a:r>
              <a:rPr lang="sv-SE" dirty="0"/>
              <a:t>I moderkakan ligger blodkärlen från mamman och fostret nära varandra </a:t>
            </a:r>
          </a:p>
          <a:p>
            <a:pPr lvl="1"/>
            <a:r>
              <a:rPr lang="sv-SE" dirty="0"/>
              <a:t>Diffunderar ämnen mellan blodkärlen </a:t>
            </a:r>
          </a:p>
        </p:txBody>
      </p:sp>
      <p:pic>
        <p:nvPicPr>
          <p:cNvPr id="5" name="Bildobjekt 4" descr="En bild som visar text, meny&#10;&#10;AI-genererat innehåll kan vara felaktigt.">
            <a:extLst>
              <a:ext uri="{FF2B5EF4-FFF2-40B4-BE49-F238E27FC236}">
                <a16:creationId xmlns:a16="http://schemas.microsoft.com/office/drawing/2014/main" id="{7D6B7D5D-2E8E-8A0A-80C6-8A6A3F571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t="14793" r="22745" b="18802"/>
          <a:stretch>
            <a:fillRect/>
          </a:stretch>
        </p:blipFill>
        <p:spPr>
          <a:xfrm rot="5400000">
            <a:off x="6875075" y="792524"/>
            <a:ext cx="5360896" cy="52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7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4E8EA3-8D33-ADD6-008A-C4C07327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Graviditetstest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79933C-1A5B-CD30-2934-03FC7C119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00" y="1690688"/>
            <a:ext cx="7721338" cy="4914540"/>
          </a:xfrm>
        </p:spPr>
        <p:txBody>
          <a:bodyPr>
            <a:normAutofit fontScale="92500"/>
          </a:bodyPr>
          <a:lstStyle/>
          <a:p>
            <a:r>
              <a:rPr lang="sv-SE" dirty="0" err="1"/>
              <a:t>Blastocyst</a:t>
            </a:r>
            <a:r>
              <a:rPr lang="sv-SE" dirty="0"/>
              <a:t> övergår till ett embryo efter den första vecka </a:t>
            </a:r>
          </a:p>
          <a:p>
            <a:r>
              <a:rPr lang="sv-SE" dirty="0"/>
              <a:t>Embryot avger hormonet </a:t>
            </a:r>
            <a:r>
              <a:rPr lang="sv-SE" i="1" dirty="0"/>
              <a:t>HCG (humant </a:t>
            </a:r>
            <a:r>
              <a:rPr lang="sv-SE" i="1" dirty="0" err="1"/>
              <a:t>koriongonadotropin</a:t>
            </a:r>
            <a:r>
              <a:rPr lang="sv-SE" i="1" dirty="0"/>
              <a:t>) </a:t>
            </a:r>
          </a:p>
          <a:p>
            <a:pPr lvl="1"/>
            <a:r>
              <a:rPr lang="sv-SE" i="1" dirty="0" err="1"/>
              <a:t>hCG</a:t>
            </a:r>
            <a:r>
              <a:rPr lang="sv-SE" i="1" dirty="0"/>
              <a:t> (human </a:t>
            </a:r>
            <a:r>
              <a:rPr lang="sv-SE" i="1" dirty="0" err="1"/>
              <a:t>chorion</a:t>
            </a:r>
            <a:r>
              <a:rPr lang="sv-SE" i="1" dirty="0"/>
              <a:t> gonadotropin) </a:t>
            </a:r>
            <a:endParaRPr lang="sv-SE" dirty="0"/>
          </a:p>
          <a:p>
            <a:r>
              <a:rPr lang="sv-SE" i="1" dirty="0"/>
              <a:t>HCG</a:t>
            </a:r>
            <a:r>
              <a:rPr lang="sv-SE" dirty="0"/>
              <a:t> sprids till kvinnans blod och leds till äggstockarna där din binds till receptorer i gulkroppen </a:t>
            </a:r>
          </a:p>
          <a:p>
            <a:pPr lvl="1"/>
            <a:r>
              <a:rPr lang="sv-SE" dirty="0"/>
              <a:t>Gulkroppen ”lever vidare” och fortsätter avge progesteron </a:t>
            </a:r>
          </a:p>
          <a:p>
            <a:pPr lvl="1"/>
            <a:r>
              <a:rPr lang="sv-SE" dirty="0"/>
              <a:t>Menstruationen uteblir </a:t>
            </a:r>
          </a:p>
          <a:p>
            <a:r>
              <a:rPr lang="sv-SE" dirty="0"/>
              <a:t>En del av HCG sprids till njurarna och hamnar i urin </a:t>
            </a:r>
          </a:p>
        </p:txBody>
      </p:sp>
      <p:pic>
        <p:nvPicPr>
          <p:cNvPr id="1026" name="Picture 2" descr="Pregnancy Test Kit Results | How to Read Them">
            <a:extLst>
              <a:ext uri="{FF2B5EF4-FFF2-40B4-BE49-F238E27FC236}">
                <a16:creationId xmlns:a16="http://schemas.microsoft.com/office/drawing/2014/main" id="{4318C91A-3937-13D8-3E8F-8FBF8C361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54" y="2284166"/>
            <a:ext cx="5114435" cy="34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9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612AB3-02E6-A335-332C-48949CE1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Förlossning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563E21-8D58-E42A-FB8B-D0CB9494D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597877" cy="4791485"/>
          </a:xfrm>
        </p:spPr>
        <p:txBody>
          <a:bodyPr>
            <a:normAutofit lnSpcReduction="10000"/>
          </a:bodyPr>
          <a:lstStyle/>
          <a:p>
            <a:r>
              <a:rPr lang="sv-SE" dirty="0"/>
              <a:t>Ur den befruktade äggcellen utvecklas fostret, en del av moderkakan, och de </a:t>
            </a:r>
            <a:r>
              <a:rPr lang="sv-SE" i="1" dirty="0"/>
              <a:t>fosterhinnor</a:t>
            </a:r>
            <a:r>
              <a:rPr lang="sv-SE" dirty="0"/>
              <a:t> som omger fostret </a:t>
            </a:r>
          </a:p>
          <a:p>
            <a:r>
              <a:rPr lang="sv-SE" dirty="0"/>
              <a:t>Innanför fosterhinnorna omges foster av </a:t>
            </a:r>
            <a:r>
              <a:rPr lang="sv-SE" i="1" dirty="0"/>
              <a:t>fostervatten</a:t>
            </a:r>
            <a:r>
              <a:rPr lang="sv-SE" dirty="0"/>
              <a:t> </a:t>
            </a:r>
          </a:p>
          <a:p>
            <a:r>
              <a:rPr lang="sv-SE" dirty="0"/>
              <a:t>Graviditetstiden räknas från den senaste menstruationens första dag och varar ca 40 veckor</a:t>
            </a:r>
          </a:p>
          <a:p>
            <a:r>
              <a:rPr lang="sv-SE" dirty="0"/>
              <a:t>Barnet föds ca 38 veckor efter befruktningen </a:t>
            </a:r>
          </a:p>
          <a:p>
            <a:r>
              <a:rPr lang="sv-SE" dirty="0"/>
              <a:t>Redan i fjärde månaden är fostret komplett med alla kroppsdelar</a:t>
            </a:r>
          </a:p>
          <a:p>
            <a:endParaRPr lang="sv-SE" dirty="0"/>
          </a:p>
        </p:txBody>
      </p:sp>
      <p:pic>
        <p:nvPicPr>
          <p:cNvPr id="4" name="Platshållare för innehåll 4" descr="En bild som visar text, papper, rita, bok&#10;&#10;AI-genererat innehåll kan vara felaktigt.">
            <a:extLst>
              <a:ext uri="{FF2B5EF4-FFF2-40B4-BE49-F238E27FC236}">
                <a16:creationId xmlns:a16="http://schemas.microsoft.com/office/drawing/2014/main" id="{3021F3C9-76AE-5317-AE97-DCD20C7C6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4197" r="11387" b="6228"/>
          <a:stretch>
            <a:fillRect/>
          </a:stretch>
        </p:blipFill>
        <p:spPr>
          <a:xfrm rot="5400000">
            <a:off x="5960392" y="2475685"/>
            <a:ext cx="6858000" cy="19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5967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</TotalTime>
  <Words>449</Words>
  <Application>Microsoft Office PowerPoint</Application>
  <PresentationFormat>Bredbild</PresentationFormat>
  <Paragraphs>59</Paragraphs>
  <Slides>12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Wingdings</vt:lpstr>
      <vt:lpstr>Fares Presentationer</vt:lpstr>
      <vt:lpstr>Biologi 2</vt:lpstr>
      <vt:lpstr>Äggcellen</vt:lpstr>
      <vt:lpstr>Äggcellen</vt:lpstr>
      <vt:lpstr>Befruktning </vt:lpstr>
      <vt:lpstr>Befruktning </vt:lpstr>
      <vt:lpstr>Befruktning </vt:lpstr>
      <vt:lpstr>Befruktning </vt:lpstr>
      <vt:lpstr>Graviditetstest </vt:lpstr>
      <vt:lpstr>Förlossning 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2026-03-06T15:25:01Z</dcterms:created>
  <dcterms:modified xsi:type="dcterms:W3CDTF">2026-03-06T15:26:19Z</dcterms:modified>
</cp:coreProperties>
</file>